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2" r:id="rId2"/>
    <p:sldId id="365" r:id="rId3"/>
    <p:sldId id="361" r:id="rId4"/>
    <p:sldId id="362" r:id="rId5"/>
    <p:sldId id="327" r:id="rId6"/>
    <p:sldId id="328" r:id="rId7"/>
    <p:sldId id="329" r:id="rId8"/>
    <p:sldId id="340" r:id="rId9"/>
    <p:sldId id="366" r:id="rId1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702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3931756-F8FC-4377-824D-2384EC5040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82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A6831CB-C0F9-4D97-87EC-860B7C691A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31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Gebrek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kansen</a:t>
            </a:r>
            <a:r>
              <a:rPr lang="en-US" baseline="0" dirty="0" smtClean="0"/>
              <a:t>: </a:t>
            </a:r>
            <a:r>
              <a:rPr lang="en-US" b="1" baseline="0" dirty="0" err="1" smtClean="0"/>
              <a:t>ongelijkheid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mannen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vrouwen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bevolkingsgroei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vereist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creatie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banen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vergeleken</a:t>
            </a:r>
            <a:r>
              <a:rPr lang="en-US" baseline="0" dirty="0" smtClean="0"/>
              <a:t> met 2005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in 2020 het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banen</a:t>
            </a:r>
            <a:r>
              <a:rPr lang="en-US" baseline="0" dirty="0" smtClean="0"/>
              <a:t> in sub-Sahara-</a:t>
            </a:r>
            <a:r>
              <a:rPr lang="en-US" baseline="0" dirty="0" err="1" smtClean="0"/>
              <a:t>Afrika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minimaal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helft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toegenomen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officiële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werkloosheid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hetzelfde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houden</a:t>
            </a:r>
            <a:r>
              <a:rPr lang="en-US" baseline="0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15" descr="RO_ELI_Logo_Powerpoint_di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22838" y="2474913"/>
            <a:ext cx="3598862" cy="94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22838" y="3429000"/>
            <a:ext cx="3598862" cy="2519363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922838" y="6380163"/>
            <a:ext cx="3598862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B6AF5A-DA05-4A80-B4A0-9B33EAB71093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E116-75CB-43AD-AA73-E871B36FD862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25CE-6D0A-4EF1-974C-007A4238E940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3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19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19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95AC0-3B69-498D-AAFC-499D5496DD5B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5BD8-8AA8-4A55-A898-D862964F2E00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Picture 11" descr="RO__vervolgpagina~L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4EADDD-146E-4F7B-85FB-B3E4D376F490}" type="datetime1">
              <a:rPr lang="nl-NL"/>
              <a:pPr>
                <a:defRPr/>
              </a:pPr>
              <a:t>21-5-2014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4C42D-5AC3-464F-8826-595EB679BA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98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7A54-E18C-4804-918B-3E198AE0E00E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0754-8903-4B46-A67A-243BC474A098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0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7BB3-6220-4B96-9D7A-E28C491562E7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8C69-15A1-49B3-9262-D014A2CAE9AC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7D54-2CF9-42A8-ABEC-41636EFF962B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E958-C3A9-44AA-81AD-654F3A4B5823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44A8-62E1-4A19-BC72-8144C50FCACB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665C-A333-48A8-9C52-0566B260D544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2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7400-5004-4CF3-A5E2-D4E1E0E32710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60ECD-84AE-4004-A8DD-CE922874671C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3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8029-94C2-480E-A09A-BEC89161867B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0D1A6-30F8-4809-9124-C1AB613EA770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5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8439-364C-4A3C-89F7-A338345D2683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958-F42A-4795-935D-E8E109F4158C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3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750C-AC2B-4902-BE0F-FD7A19226271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3264-9E8B-42DF-A2D5-C2A594CF1A07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chemeClr val="accent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76750" y="6538913"/>
            <a:ext cx="41640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4215992-79B1-41CB-95E2-677DD0F5EE33}" type="datetime4">
              <a:rPr lang="nl-NL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DIO-staf</a:t>
            </a:r>
            <a:endParaRPr lang="en-US">
              <a:latin typeface="Arial" pitchFamily="34" charset="0"/>
            </a:endParaRPr>
          </a:p>
        </p:txBody>
      </p:sp>
      <p:pic>
        <p:nvPicPr>
          <p:cNvPr id="1032" name="Picture 9" descr="RO_LNV_Logo_1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0"/>
            <a:ext cx="4333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46C5CCB-7B67-4FDB-AFD0-49E05B40C043}" type="slidenum">
              <a:rPr lang="en-US"/>
              <a:pPr>
                <a:defRPr/>
              </a:pPr>
              <a:t>‹nr.›</a:t>
            </a:fld>
            <a:endParaRPr lang="en-US" sz="14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4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-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-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-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-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-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-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-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-16" charset="-128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7350" indent="-192088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573088" indent="-1841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758825" indent="-1841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942975" indent="-182563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400175" indent="-182563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1857375" indent="-182563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314575" indent="-182563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771775" indent="-182563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0D1A6-30F8-4809-9124-C1AB613EA770}" type="slidenum">
              <a:rPr lang="en-US" smtClean="0"/>
              <a:pPr>
                <a:defRPr/>
              </a:pPr>
              <a:t>1</a:t>
            </a:fld>
            <a:endParaRPr lang="en-US" sz="1400"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226913" cy="143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1556792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Dutch Good Growth Fund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i="1" dirty="0" smtClean="0"/>
              <a:t>Finance for development</a:t>
            </a:r>
            <a:endParaRPr lang="nl-NL" dirty="0"/>
          </a:p>
        </p:txBody>
      </p:sp>
      <p:pic>
        <p:nvPicPr>
          <p:cNvPr id="5" name="Afbeelding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5655"/>
            <a:ext cx="2668513" cy="178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10" descr="Handen schudd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5499378" cy="119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/>
          <a:stretch>
            <a:fillRect/>
          </a:stretch>
        </p:blipFill>
        <p:spPr bwMode="auto">
          <a:xfrm>
            <a:off x="5724128" y="3227937"/>
            <a:ext cx="2717472" cy="140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535A48-2E3F-4368-AF3D-338611076459}" type="slidenum">
              <a:rPr lang="nl-NL"/>
              <a:pPr/>
              <a:t>2</a:t>
            </a:fld>
            <a:endParaRPr lang="nl-NL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1. Introduction DGGF</a:t>
            </a:r>
            <a:endParaRPr lang="nl-NL" dirty="0" smtClean="0">
              <a:latin typeface="Verdana" pitchFamily="34" charset="0"/>
            </a:endParaRP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60727" y="1966533"/>
            <a:ext cx="8783273" cy="43587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 priority in new Aid and Trade agenda</a:t>
            </a:r>
          </a:p>
          <a:p>
            <a:pPr>
              <a:buFontTx/>
              <a:buChar char="-"/>
            </a:pPr>
            <a:r>
              <a:rPr lang="en-US" dirty="0" smtClean="0"/>
              <a:t>SME’s vital for job growth and economic development</a:t>
            </a:r>
          </a:p>
          <a:p>
            <a:pPr>
              <a:buFontTx/>
              <a:buChar char="-"/>
            </a:pPr>
            <a:r>
              <a:rPr lang="en-US" dirty="0" smtClean="0"/>
              <a:t>But SME’s face financing difficulties (both in Europe and emerging markets)</a:t>
            </a:r>
          </a:p>
          <a:p>
            <a:pPr>
              <a:buFontTx/>
              <a:buChar char="-"/>
            </a:pPr>
            <a:r>
              <a:rPr lang="en-US" dirty="0" smtClean="0"/>
              <a:t>DGGF Aims to alleviate shortage of capital availability for SME’s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874004" y="6367244"/>
            <a:ext cx="4269997" cy="490756"/>
          </a:xfrm>
        </p:spPr>
        <p:txBody>
          <a:bodyPr/>
          <a:lstStyle/>
          <a:p>
            <a:pPr algn="r">
              <a:defRPr/>
            </a:pPr>
            <a:fld id="{974EADDD-146E-4F7B-85FB-B3E4D376F490}" type="datetime1">
              <a:rPr lang="nl-NL" smtClean="0"/>
              <a:pPr algn="r">
                <a:defRPr/>
              </a:pPr>
              <a:t>21-5-2014</a:t>
            </a:fld>
            <a:endParaRPr lang="nl-N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6" y="3611538"/>
            <a:ext cx="8205787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7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Dutch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Growth</a:t>
            </a:r>
            <a:r>
              <a:rPr lang="nl-NL" dirty="0" smtClean="0"/>
              <a:t>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r>
              <a:rPr lang="en-US" dirty="0" smtClean="0"/>
              <a:t>The DGGF (€700 million in total) is a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revolving fund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which offers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tailored</a:t>
            </a:r>
            <a:r>
              <a:rPr lang="en-US" dirty="0" smtClean="0"/>
              <a:t> funding arrangements for entrepreneurs (particularly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medium-sized </a:t>
            </a:r>
            <a:r>
              <a:rPr lang="en-US" dirty="0" smtClean="0"/>
              <a:t>enterprises) that have solid business or investment plans and relevance to development, and whose business practices are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sustainable</a:t>
            </a:r>
            <a:r>
              <a:rPr lang="en-US" dirty="0" smtClean="0"/>
              <a:t> and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responsible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Investmentcapital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700 </a:t>
            </a:r>
            <a:r>
              <a:rPr lang="nl-N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million</a:t>
            </a:r>
            <a:r>
              <a:rPr lang="nl-NL" dirty="0" smtClean="0"/>
              <a:t>: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Year</a:t>
            </a:r>
            <a:r>
              <a:rPr lang="nl-NL" dirty="0"/>
              <a:t>			2014	2015	2016	2017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Investmentcapital</a:t>
            </a:r>
            <a:r>
              <a:rPr lang="nl-NL" dirty="0"/>
              <a:t>	50	100	250	300</a:t>
            </a:r>
          </a:p>
          <a:p>
            <a:pPr marL="0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nl-NL" dirty="0" smtClean="0"/>
              <a:t>Technical </a:t>
            </a:r>
            <a:r>
              <a:rPr lang="nl-NL" dirty="0"/>
              <a:t>assistance: €70 </a:t>
            </a:r>
            <a:r>
              <a:rPr lang="nl-NL" dirty="0" err="1"/>
              <a:t>mln</a:t>
            </a:r>
            <a:r>
              <a:rPr lang="nl-NL" dirty="0"/>
              <a:t> (2014-2017</a:t>
            </a:r>
            <a:r>
              <a:rPr lang="nl-NL" dirty="0" smtClean="0"/>
              <a:t>)</a:t>
            </a:r>
          </a:p>
          <a:p>
            <a:pPr marL="0" indent="0">
              <a:buNone/>
              <a:defRPr/>
            </a:pPr>
            <a:endParaRPr lang="nl-NL" dirty="0"/>
          </a:p>
          <a:p>
            <a:pPr marL="0" indent="0">
              <a:buNone/>
              <a:defRPr/>
            </a:pPr>
            <a:r>
              <a:rPr lang="nl-NL" dirty="0"/>
              <a:t>DGGF country </a:t>
            </a:r>
            <a:r>
              <a:rPr lang="nl-NL" dirty="0" err="1"/>
              <a:t>classification</a:t>
            </a:r>
            <a:r>
              <a:rPr lang="nl-NL" dirty="0"/>
              <a:t> = PSD country </a:t>
            </a:r>
            <a:r>
              <a:rPr lang="nl-NL" dirty="0" err="1"/>
              <a:t>classification</a:t>
            </a:r>
            <a:r>
              <a:rPr lang="nl-NL" dirty="0"/>
              <a:t> </a:t>
            </a:r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nl-NL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9pPr>
          </a:lstStyle>
          <a:p>
            <a:fld id="{EEF49DA1-25C0-464C-B237-4A6E9FD9F0E9}" type="slidenum">
              <a:rPr lang="en-US" sz="1000" smtClean="0">
                <a:solidFill>
                  <a:schemeClr val="bg1"/>
                </a:solidFill>
                <a:latin typeface="Verdana" pitchFamily="34" charset="0"/>
              </a:rPr>
              <a:pPr/>
              <a:t>3</a:t>
            </a:fld>
            <a:endParaRPr lang="en-US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r>
              <a:rPr lang="en-US" dirty="0" smtClean="0"/>
              <a:t>Financing will be available for:</a:t>
            </a:r>
          </a:p>
          <a:p>
            <a:pPr marL="0" indent="0">
              <a:buFont typeface="Times" charset="0"/>
              <a:buNone/>
              <a:defRPr/>
            </a:pPr>
            <a:endParaRPr lang="nl-NL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Dutch </a:t>
            </a:r>
            <a:r>
              <a:rPr lang="en-US" dirty="0" smtClean="0"/>
              <a:t>SME’s wishing </a:t>
            </a:r>
            <a:r>
              <a:rPr lang="en-US" dirty="0"/>
              <a:t>to </a:t>
            </a:r>
            <a:r>
              <a:rPr lang="en-US" dirty="0" smtClean="0"/>
              <a:t>invest in </a:t>
            </a:r>
            <a:r>
              <a:rPr lang="en-US" dirty="0"/>
              <a:t>low- or middle-income countries;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Intermediaries who focus on SME financing in low- and middle-income countries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Dutch SME’s aiming to export to low- and middle-income countries.</a:t>
            </a:r>
            <a:endParaRPr lang="nl-NL" dirty="0" smtClean="0"/>
          </a:p>
          <a:p>
            <a:pPr marL="0" indent="0">
              <a:buFont typeface="Times" charset="0"/>
              <a:buNone/>
              <a:defRPr/>
            </a:pPr>
            <a:endParaRPr lang="nl-NL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16" charset="-128"/>
              </a:defRPr>
            </a:lvl9pPr>
          </a:lstStyle>
          <a:p>
            <a:fld id="{EEF49DA1-25C0-464C-B237-4A6E9FD9F0E9}" type="slidenum">
              <a:rPr lang="en-US" sz="1000" smtClean="0">
                <a:solidFill>
                  <a:schemeClr val="bg1"/>
                </a:solidFill>
                <a:latin typeface="Verdana" pitchFamily="34" charset="0"/>
              </a:rPr>
              <a:pPr/>
              <a:t>4</a:t>
            </a:fld>
            <a:endParaRPr lang="en-US" sz="14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1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95406" cy="1224136"/>
          </a:xfrm>
        </p:spPr>
        <p:txBody>
          <a:bodyPr/>
          <a:lstStyle/>
          <a:p>
            <a:r>
              <a:rPr lang="nl-NL" dirty="0" smtClean="0"/>
              <a:t>Track 1: </a:t>
            </a:r>
            <a:r>
              <a:rPr lang="en-US" dirty="0"/>
              <a:t>Dutch SME’s wishing to invest in </a:t>
            </a:r>
            <a:r>
              <a:rPr lang="en-US" dirty="0" smtClean="0"/>
              <a:t>DGGF </a:t>
            </a:r>
            <a:r>
              <a:rPr lang="en-US" dirty="0"/>
              <a:t>countries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2564904"/>
            <a:ext cx="8169275" cy="3588246"/>
          </a:xfrm>
        </p:spPr>
        <p:txBody>
          <a:bodyPr/>
          <a:lstStyle/>
          <a:p>
            <a:r>
              <a:rPr lang="nl-NL" dirty="0" smtClean="0"/>
              <a:t>Fundmanager: </a:t>
            </a:r>
            <a:r>
              <a:rPr lang="nl-NL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RVO</a:t>
            </a:r>
          </a:p>
          <a:p>
            <a:r>
              <a:rPr lang="nl-NL" dirty="0" smtClean="0"/>
              <a:t>Target </a:t>
            </a:r>
            <a:r>
              <a:rPr lang="nl-NL" dirty="0" err="1" smtClean="0"/>
              <a:t>group</a:t>
            </a:r>
            <a:r>
              <a:rPr lang="nl-NL" dirty="0" smtClean="0"/>
              <a:t>: NL </a:t>
            </a:r>
            <a:r>
              <a:rPr lang="nl-NL" dirty="0" err="1" smtClean="0"/>
              <a:t>SME’s</a:t>
            </a:r>
            <a:endParaRPr lang="nl-NL" dirty="0" smtClean="0"/>
          </a:p>
          <a:p>
            <a:r>
              <a:rPr lang="nl-NL" dirty="0" err="1" smtClean="0"/>
              <a:t>Investments</a:t>
            </a:r>
            <a:r>
              <a:rPr lang="nl-NL" dirty="0" smtClean="0"/>
              <a:t> up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€10 </a:t>
            </a:r>
            <a:r>
              <a:rPr lang="nl-NL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mln</a:t>
            </a:r>
            <a:r>
              <a:rPr lang="nl-NL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dirty="0" smtClean="0"/>
              <a:t>in the 66 DGGF </a:t>
            </a:r>
            <a:r>
              <a:rPr lang="nl-NL" dirty="0" err="1" smtClean="0"/>
              <a:t>countries</a:t>
            </a:r>
            <a:endParaRPr lang="nl-NL" dirty="0" smtClean="0"/>
          </a:p>
          <a:p>
            <a:r>
              <a:rPr lang="nl-NL" dirty="0" smtClean="0"/>
              <a:t>Tailormade </a:t>
            </a:r>
            <a:r>
              <a:rPr lang="nl-NL" dirty="0" err="1" smtClean="0"/>
              <a:t>financing</a:t>
            </a:r>
            <a:r>
              <a:rPr lang="nl-NL" dirty="0" smtClean="0"/>
              <a:t>;</a:t>
            </a:r>
          </a:p>
          <a:p>
            <a:r>
              <a:rPr lang="nl-NL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</a:t>
            </a:r>
            <a:r>
              <a:rPr lang="nl-NL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uarantees</a:t>
            </a:r>
            <a:r>
              <a:rPr lang="nl-NL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nl-NL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loans</a:t>
            </a:r>
            <a:r>
              <a:rPr lang="nl-NL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nl-NL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equity</a:t>
            </a:r>
            <a:endParaRPr lang="nl-NL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nl-NL" dirty="0" smtClean="0"/>
              <a:t>Cooperation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banks</a:t>
            </a:r>
            <a:r>
              <a:rPr lang="nl-NL" dirty="0" smtClean="0"/>
              <a:t>, </a:t>
            </a:r>
            <a:r>
              <a:rPr lang="nl-NL" dirty="0" err="1" smtClean="0"/>
              <a:t>NGO’s</a:t>
            </a:r>
            <a:r>
              <a:rPr lang="nl-NL" dirty="0" smtClean="0"/>
              <a:t> en Investment funds</a:t>
            </a:r>
          </a:p>
          <a:p>
            <a:r>
              <a:rPr lang="nl-NL" dirty="0" smtClean="0"/>
              <a:t>Budget: €175 </a:t>
            </a:r>
            <a:r>
              <a:rPr lang="nl-NL" dirty="0" err="1" smtClean="0"/>
              <a:t>mln</a:t>
            </a:r>
            <a:endParaRPr lang="nl-NL" dirty="0" smtClean="0"/>
          </a:p>
          <a:p>
            <a:r>
              <a:rPr lang="nl-NL" dirty="0" smtClean="0"/>
              <a:t>Technical </a:t>
            </a:r>
            <a:r>
              <a:rPr lang="nl-NL" dirty="0" err="1" smtClean="0"/>
              <a:t>Assistence</a:t>
            </a:r>
            <a:r>
              <a:rPr lang="nl-NL" dirty="0" smtClean="0"/>
              <a:t>: €18 </a:t>
            </a:r>
            <a:r>
              <a:rPr lang="nl-NL" dirty="0" err="1" smtClean="0"/>
              <a:t>mln</a:t>
            </a:r>
            <a:r>
              <a:rPr lang="nl-NL" dirty="0" smtClean="0"/>
              <a:t> (2014-2017)</a:t>
            </a:r>
          </a:p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0754-8903-4B46-A67A-243BC474A098}" type="slidenum">
              <a:rPr lang="en-US" smtClean="0"/>
              <a:pPr>
                <a:defRPr/>
              </a:pPr>
              <a:t>5</a:t>
            </a:fld>
            <a:endParaRPr lang="en-US" sz="1400"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21907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5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196752"/>
            <a:ext cx="8169275" cy="936104"/>
          </a:xfrm>
        </p:spPr>
        <p:txBody>
          <a:bodyPr/>
          <a:lstStyle/>
          <a:p>
            <a:r>
              <a:rPr lang="nl-NL" dirty="0" smtClean="0"/>
              <a:t>Track 2: </a:t>
            </a:r>
            <a:r>
              <a:rPr lang="en-US" dirty="0"/>
              <a:t>Intermediaries who focus on SME financing in low- and middle-income </a:t>
            </a:r>
            <a:r>
              <a:rPr lang="en-US" dirty="0" smtClean="0"/>
              <a:t>countries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2132856"/>
            <a:ext cx="8169275" cy="380427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Target </a:t>
            </a:r>
            <a:r>
              <a:rPr lang="nl-NL" dirty="0" err="1" smtClean="0"/>
              <a:t>group</a:t>
            </a:r>
            <a:r>
              <a:rPr lang="nl-NL" dirty="0" smtClean="0"/>
              <a:t>: </a:t>
            </a:r>
            <a:r>
              <a:rPr lang="nl-NL" dirty="0" err="1" smtClean="0"/>
              <a:t>SME’s</a:t>
            </a:r>
            <a:r>
              <a:rPr lang="nl-NL" dirty="0" smtClean="0"/>
              <a:t> in DGGF </a:t>
            </a:r>
            <a:r>
              <a:rPr lang="nl-NL" dirty="0" err="1" smtClean="0"/>
              <a:t>countries</a:t>
            </a:r>
            <a:endParaRPr lang="nl-NL" dirty="0"/>
          </a:p>
          <a:p>
            <a:r>
              <a:rPr lang="nl-NL" dirty="0" smtClean="0"/>
              <a:t>Fundmanager: </a:t>
            </a:r>
            <a:r>
              <a:rPr lang="nl-NL" dirty="0" err="1" smtClean="0"/>
              <a:t>Currently</a:t>
            </a:r>
            <a:r>
              <a:rPr lang="nl-NL" dirty="0" smtClean="0"/>
              <a:t> in a European tender procedure </a:t>
            </a:r>
            <a:r>
              <a:rPr lang="nl-NL" dirty="0" smtClean="0">
                <a:latin typeface="+mj-lt"/>
                <a:ea typeface="+mj-ea"/>
                <a:cs typeface="+mj-cs"/>
              </a:rPr>
              <a:t>(contract 10-15 </a:t>
            </a:r>
            <a:r>
              <a:rPr lang="nl-NL" dirty="0" err="1" smtClean="0">
                <a:latin typeface="+mj-lt"/>
                <a:ea typeface="+mj-ea"/>
                <a:cs typeface="+mj-cs"/>
              </a:rPr>
              <a:t>year</a:t>
            </a:r>
            <a:r>
              <a:rPr lang="nl-NL" dirty="0" smtClean="0">
                <a:latin typeface="+mj-lt"/>
                <a:ea typeface="+mj-ea"/>
                <a:cs typeface="+mj-cs"/>
              </a:rPr>
              <a:t>)</a:t>
            </a:r>
            <a:endParaRPr lang="nl-NL" dirty="0">
              <a:latin typeface="+mj-lt"/>
              <a:ea typeface="+mj-ea"/>
              <a:cs typeface="+mj-cs"/>
            </a:endParaRPr>
          </a:p>
          <a:p>
            <a:r>
              <a:rPr lang="nl-NL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 of Fund</a:t>
            </a:r>
          </a:p>
          <a:p>
            <a:r>
              <a:rPr lang="nl-NL" b="1" dirty="0" smtClean="0">
                <a:solidFill>
                  <a:schemeClr val="tx2"/>
                </a:solidFill>
              </a:rPr>
              <a:t>Focus</a:t>
            </a:r>
            <a:r>
              <a:rPr lang="nl-NL" dirty="0" smtClean="0"/>
              <a:t>: 50</a:t>
            </a:r>
            <a:r>
              <a:rPr lang="nl-NL" dirty="0"/>
              <a:t>% </a:t>
            </a:r>
            <a:r>
              <a:rPr lang="nl-NL" dirty="0" err="1"/>
              <a:t>LICs</a:t>
            </a:r>
            <a:r>
              <a:rPr lang="nl-NL" dirty="0"/>
              <a:t>, 15% </a:t>
            </a:r>
            <a:r>
              <a:rPr lang="nl-NL" dirty="0" smtClean="0"/>
              <a:t>Fragile/</a:t>
            </a:r>
            <a:r>
              <a:rPr lang="nl-NL" dirty="0" err="1" smtClean="0"/>
              <a:t>women</a:t>
            </a:r>
            <a:r>
              <a:rPr lang="nl-NL" dirty="0" smtClean="0"/>
              <a:t>/</a:t>
            </a:r>
            <a:r>
              <a:rPr lang="nl-NL" dirty="0" err="1" smtClean="0"/>
              <a:t>young</a:t>
            </a:r>
            <a:r>
              <a:rPr lang="nl-NL" dirty="0" smtClean="0"/>
              <a:t> </a:t>
            </a:r>
            <a:r>
              <a:rPr lang="en-US" dirty="0"/>
              <a:t>entrepreneurs</a:t>
            </a:r>
            <a:endParaRPr lang="nl-NL" dirty="0" smtClean="0"/>
          </a:p>
          <a:p>
            <a:pPr lvl="0"/>
            <a:r>
              <a:rPr lang="en-US" dirty="0"/>
              <a:t>Additionally</a:t>
            </a:r>
            <a:endParaRPr lang="nl-NL" dirty="0"/>
          </a:p>
          <a:p>
            <a:r>
              <a:rPr lang="nl-NL" dirty="0" err="1" smtClean="0"/>
              <a:t>Seed</a:t>
            </a:r>
            <a:r>
              <a:rPr lang="nl-NL" dirty="0" smtClean="0"/>
              <a:t> </a:t>
            </a:r>
            <a:r>
              <a:rPr lang="nl-NL" dirty="0" err="1" smtClean="0"/>
              <a:t>Capital</a:t>
            </a:r>
            <a:r>
              <a:rPr lang="nl-NL" dirty="0" smtClean="0"/>
              <a:t> &amp; Business Development budget: €26 </a:t>
            </a:r>
            <a:r>
              <a:rPr lang="nl-NL" dirty="0" err="1"/>
              <a:t>mln</a:t>
            </a:r>
            <a:r>
              <a:rPr lang="nl-NL" dirty="0"/>
              <a:t> (2014-2017)</a:t>
            </a:r>
          </a:p>
          <a:p>
            <a:r>
              <a:rPr lang="nl-NL" dirty="0" smtClean="0"/>
              <a:t>Investment </a:t>
            </a:r>
            <a:r>
              <a:rPr lang="nl-NL" dirty="0" err="1" smtClean="0"/>
              <a:t>capital</a:t>
            </a:r>
            <a:r>
              <a:rPr lang="nl-NL" dirty="0" smtClean="0"/>
              <a:t>: </a:t>
            </a:r>
            <a:r>
              <a:rPr lang="nl-NL" dirty="0"/>
              <a:t>€175 </a:t>
            </a:r>
            <a:r>
              <a:rPr lang="nl-NL" dirty="0" err="1" smtClean="0"/>
              <a:t>mln</a:t>
            </a:r>
            <a:r>
              <a:rPr lang="nl-NL" dirty="0" smtClean="0"/>
              <a:t> (2014-2017)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0754-8903-4B46-A67A-243BC474A098}" type="slidenum">
              <a:rPr lang="en-US" smtClean="0"/>
              <a:pPr>
                <a:defRPr/>
              </a:pPr>
              <a:t>6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169275" cy="1331416"/>
          </a:xfrm>
        </p:spPr>
        <p:txBody>
          <a:bodyPr/>
          <a:lstStyle/>
          <a:p>
            <a:r>
              <a:rPr lang="nl-NL" dirty="0" smtClean="0"/>
              <a:t>Track3: </a:t>
            </a:r>
            <a:r>
              <a:rPr lang="en-US" dirty="0"/>
              <a:t>Dutch SME’s aiming to export to low- and middle-income </a:t>
            </a:r>
            <a:r>
              <a:rPr lang="en-US" dirty="0" smtClean="0"/>
              <a:t>countries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10556"/>
            <a:ext cx="8169275" cy="3156198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Fundmanager: </a:t>
            </a:r>
            <a:r>
              <a:rPr lang="nl-NL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Atradius</a:t>
            </a:r>
            <a:r>
              <a:rPr lang="nl-NL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DSB</a:t>
            </a:r>
          </a:p>
          <a:p>
            <a:r>
              <a:rPr lang="nl-NL" dirty="0" smtClean="0"/>
              <a:t>Target </a:t>
            </a:r>
            <a:r>
              <a:rPr lang="nl-NL" dirty="0" err="1" smtClean="0"/>
              <a:t>group</a:t>
            </a:r>
            <a:r>
              <a:rPr lang="nl-NL" dirty="0" smtClean="0"/>
              <a:t>: NL/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SME’s</a:t>
            </a:r>
            <a:endParaRPr lang="nl-NL" dirty="0" smtClean="0"/>
          </a:p>
          <a:p>
            <a:r>
              <a:rPr lang="nl-NL" dirty="0" smtClean="0"/>
              <a:t>Transactions up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€</a:t>
            </a:r>
            <a:r>
              <a:rPr lang="nl-NL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nl-NL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mln</a:t>
            </a:r>
            <a:endParaRPr lang="nl-NL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nl-NL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Exportcredit </a:t>
            </a:r>
            <a:r>
              <a:rPr lang="nl-NL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insurance</a:t>
            </a:r>
            <a:endParaRPr lang="nl-NL" dirty="0" smtClean="0"/>
          </a:p>
          <a:p>
            <a:r>
              <a:rPr lang="nl-NL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Direct </a:t>
            </a:r>
            <a:r>
              <a:rPr lang="nl-NL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financing</a:t>
            </a:r>
            <a:endParaRPr lang="nl-NL" dirty="0"/>
          </a:p>
          <a:p>
            <a:r>
              <a:rPr lang="nl-NL" dirty="0" smtClean="0"/>
              <a:t>Budget: </a:t>
            </a:r>
            <a:r>
              <a:rPr lang="nl-NL" dirty="0"/>
              <a:t>€175 </a:t>
            </a:r>
            <a:r>
              <a:rPr lang="nl-NL" dirty="0" err="1"/>
              <a:t>mln</a:t>
            </a:r>
            <a:endParaRPr lang="nl-NL" dirty="0"/>
          </a:p>
          <a:p>
            <a:r>
              <a:rPr lang="nl-NL" dirty="0" smtClean="0"/>
              <a:t>Technical </a:t>
            </a:r>
            <a:r>
              <a:rPr lang="nl-NL" dirty="0" err="1" smtClean="0"/>
              <a:t>Assistence</a:t>
            </a:r>
            <a:r>
              <a:rPr lang="nl-NL" dirty="0" smtClean="0"/>
              <a:t>: €9 </a:t>
            </a:r>
            <a:r>
              <a:rPr lang="nl-NL" dirty="0" err="1"/>
              <a:t>mln</a:t>
            </a:r>
            <a:r>
              <a:rPr lang="nl-NL" dirty="0"/>
              <a:t> (2014-2017)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0754-8903-4B46-A67A-243BC474A098}" type="slidenum">
              <a:rPr lang="en-US" smtClean="0"/>
              <a:pPr>
                <a:defRPr/>
              </a:pPr>
              <a:t>7</a:t>
            </a:fld>
            <a:endParaRPr lang="en-US" sz="140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66754"/>
            <a:ext cx="1752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3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Each</a:t>
            </a:r>
            <a:r>
              <a:rPr lang="nl-NL" dirty="0" smtClean="0"/>
              <a:t> DGGF transaction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contribute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Development: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jobs</a:t>
            </a:r>
          </a:p>
          <a:p>
            <a:pPr lvl="1"/>
            <a:endParaRPr lang="nl-NL" dirty="0" smtClean="0"/>
          </a:p>
          <a:p>
            <a:pPr lvl="1"/>
            <a:r>
              <a:rPr lang="nl-NL" dirty="0" err="1" smtClean="0"/>
              <a:t>productivity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err="1" smtClean="0"/>
              <a:t>knowledge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Special care </a:t>
            </a:r>
            <a:r>
              <a:rPr lang="nl-NL" dirty="0" err="1" smtClean="0"/>
              <a:t>for</a:t>
            </a:r>
            <a:r>
              <a:rPr lang="nl-NL" dirty="0"/>
              <a:t> Fragile/</a:t>
            </a:r>
            <a:r>
              <a:rPr lang="nl-NL" dirty="0" err="1"/>
              <a:t>women</a:t>
            </a:r>
            <a:r>
              <a:rPr lang="nl-NL" dirty="0"/>
              <a:t>/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en-US" dirty="0" smtClean="0"/>
              <a:t>entrepreneurs</a:t>
            </a:r>
          </a:p>
          <a:p>
            <a:endParaRPr lang="nl-NL" dirty="0" smtClean="0"/>
          </a:p>
          <a:p>
            <a:r>
              <a:rPr lang="nl-NL" dirty="0" smtClean="0"/>
              <a:t>CSR(OECD </a:t>
            </a:r>
            <a:r>
              <a:rPr lang="nl-NL" dirty="0" err="1" smtClean="0"/>
              <a:t>Guidelines</a:t>
            </a:r>
            <a:r>
              <a:rPr lang="nl-NL" dirty="0" smtClean="0"/>
              <a:t>/ IFC Performance Standards)</a:t>
            </a:r>
          </a:p>
          <a:p>
            <a:endParaRPr lang="nl-NL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0754-8903-4B46-A67A-243BC474A098}" type="slidenum">
              <a:rPr lang="en-US" smtClean="0"/>
              <a:pPr>
                <a:defRPr/>
              </a:pPr>
              <a:t>8</a:t>
            </a:fld>
            <a:endParaRPr lang="en-US" sz="1400">
              <a:latin typeface="Arial" pitchFamily="34" charset="0"/>
            </a:endParaRPr>
          </a:p>
        </p:txBody>
      </p:sp>
      <p:pic>
        <p:nvPicPr>
          <p:cNvPr id="3075" name="Picture 3" descr="H:\wallpaper_oranje-poppetje-3d_animaatjes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1656185" cy="10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:\wallpaper_oranje-poppetje-3d_animaatjes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1684912" cy="10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:\wallpaper_oranje-poppetje-3d_animaatjes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25" y="2100631"/>
            <a:ext cx="2046013" cy="12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 The end</a:t>
            </a:r>
            <a:endParaRPr lang="nl-NL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E7A54-E18C-4804-918B-3E198AE0E00E}" type="datetime4">
              <a:rPr lang="nl-NL" smtClean="0"/>
              <a:pPr>
                <a:defRPr/>
              </a:pPr>
              <a:t>21 mei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DIO-staf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0754-8903-4B46-A67A-243BC474A098}" type="slidenum">
              <a:rPr lang="en-US" smtClean="0"/>
              <a:pPr>
                <a:defRPr/>
              </a:pPr>
              <a:t>9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D10039"/>
      </a:dk2>
      <a:lt2>
        <a:srgbClr val="EEECE1"/>
      </a:lt2>
      <a:accent1>
        <a:srgbClr val="007CC8"/>
      </a:accent1>
      <a:accent2>
        <a:srgbClr val="97CDD5"/>
      </a:accent2>
      <a:accent3>
        <a:srgbClr val="FFFFFF"/>
      </a:accent3>
      <a:accent4>
        <a:srgbClr val="000000"/>
      </a:accent4>
      <a:accent5>
        <a:srgbClr val="AABFE0"/>
      </a:accent5>
      <a:accent6>
        <a:srgbClr val="88BAC1"/>
      </a:accent6>
      <a:hlink>
        <a:srgbClr val="F08DBA"/>
      </a:hlink>
      <a:folHlink>
        <a:srgbClr val="920078"/>
      </a:folHlink>
    </a:clrScheme>
    <a:fontScheme name="blank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-16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1883</TotalTime>
  <Words>407</Words>
  <Application>Microsoft Office PowerPoint</Application>
  <PresentationFormat>Diavoorstelling (4:3)</PresentationFormat>
  <Paragraphs>88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blank</vt:lpstr>
      <vt:lpstr>PowerPoint-presentatie</vt:lpstr>
      <vt:lpstr>1. Introduction DGGF</vt:lpstr>
      <vt:lpstr>2. Dutch Good Growth Fund</vt:lpstr>
      <vt:lpstr>PowerPoint-presentatie</vt:lpstr>
      <vt:lpstr>Track 1: Dutch SME’s wishing to invest in DGGF countries</vt:lpstr>
      <vt:lpstr>Track 2: Intermediaries who focus on SME financing in low- and middle-income countries</vt:lpstr>
      <vt:lpstr>Track3: Dutch SME’s aiming to export to low- and middle-income countries</vt:lpstr>
      <vt:lpstr>3. Criteria</vt:lpstr>
      <vt:lpstr>PowerPoint-presentatie</vt:lpstr>
    </vt:vector>
  </TitlesOfParts>
  <Company>Economische Zaken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bbruijn</dc:creator>
  <cp:lastModifiedBy>Marketing Assistant</cp:lastModifiedBy>
  <cp:revision>113</cp:revision>
  <cp:lastPrinted>2014-04-07T12:44:57Z</cp:lastPrinted>
  <dcterms:created xsi:type="dcterms:W3CDTF">2012-10-05T09:49:10Z</dcterms:created>
  <dcterms:modified xsi:type="dcterms:W3CDTF">2014-05-21T07:42:56Z</dcterms:modified>
</cp:coreProperties>
</file>